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75" r:id="rId4"/>
    <p:sldId id="258" r:id="rId5"/>
    <p:sldId id="274" r:id="rId6"/>
    <p:sldId id="277" r:id="rId7"/>
    <p:sldId id="276" r:id="rId8"/>
    <p:sldId id="259" r:id="rId9"/>
    <p:sldId id="260" r:id="rId10"/>
    <p:sldId id="261" r:id="rId11"/>
    <p:sldId id="262" r:id="rId12"/>
    <p:sldId id="263" r:id="rId13"/>
    <p:sldId id="264" r:id="rId14"/>
    <p:sldId id="265" r:id="rId15"/>
    <p:sldId id="266" r:id="rId16"/>
  </p:sldIdLst>
  <p:sldSz cx="9144000" cy="5143500" type="screen16x9"/>
  <p:notesSz cx="6858000" cy="9144000"/>
  <p:embeddedFontLst>
    <p:embeddedFont>
      <p:font typeface="Open Sans" panose="020B0604020202020204" charset="0"/>
      <p:regular r:id="rId18"/>
      <p:bold r:id="rId19"/>
      <p:italic r:id="rId20"/>
      <p:boldItalic r:id="rId21"/>
    </p:embeddedFont>
    <p:embeddedFont>
      <p:font typeface="PT Sans Narrow"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05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932089"/>
            <a:ext cx="7136700" cy="1022400"/>
          </a:xfrm>
          <a:prstGeom prst="rect">
            <a:avLst/>
          </a:prstGeom>
        </p:spPr>
        <p:txBody>
          <a:bodyPr lIns="91425" tIns="91425" rIns="91425" bIns="91425" anchor="b"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r>
              <a:rPr lang="en"/>
              <a:t>Introduction to Programming</a:t>
            </a:r>
          </a:p>
        </p:txBody>
      </p:sp>
      <p:sp>
        <p:nvSpPr>
          <p:cNvPr id="67" name="Shape 67"/>
          <p:cNvSpPr txBox="1">
            <a:spLocks noGrp="1"/>
          </p:cNvSpPr>
          <p:nvPr>
            <p:ph type="subTitle" idx="1"/>
          </p:nvPr>
        </p:nvSpPr>
        <p:spPr>
          <a:xfrm>
            <a:off x="2137250" y="2954489"/>
            <a:ext cx="4870500" cy="792600"/>
          </a:xfrm>
          <a:prstGeom prst="rect">
            <a:avLst/>
          </a:prstGeom>
        </p:spPr>
        <p:txBody>
          <a:bodyPr lIns="91425" tIns="91425" rIns="91425" bIns="91425" anchor="t" anchorCtr="0">
            <a:noAutofit/>
          </a:bodyPr>
          <a:lstStyle/>
          <a:p>
            <a:pPr lvl="0" rtl="0">
              <a:spcBef>
                <a:spcPts val="0"/>
              </a:spcBef>
              <a:buNone/>
            </a:pPr>
            <a:r>
              <a:rPr lang="en"/>
              <a:t>Week 1, Day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Computational Thinking</a:t>
            </a:r>
          </a:p>
        </p:txBody>
      </p:sp>
      <p:sp>
        <p:nvSpPr>
          <p:cNvPr id="102" name="Shape 102"/>
          <p:cNvSpPr txBox="1">
            <a:spLocks noGrp="1"/>
          </p:cNvSpPr>
          <p:nvPr>
            <p:ph type="body" idx="1"/>
          </p:nvPr>
        </p:nvSpPr>
        <p:spPr>
          <a:xfrm>
            <a:off x="311700" y="1266175"/>
            <a:ext cx="2187600" cy="1652700"/>
          </a:xfrm>
          <a:prstGeom prst="rect">
            <a:avLst/>
          </a:prstGeom>
        </p:spPr>
        <p:txBody>
          <a:bodyPr lIns="91425" tIns="91425" rIns="91425" bIns="91425" anchor="t" anchorCtr="0">
            <a:noAutofit/>
          </a:bodyPr>
          <a:lstStyle/>
          <a:p>
            <a:pPr lvl="0" rtl="0">
              <a:spcBef>
                <a:spcPts val="0"/>
              </a:spcBef>
              <a:buNone/>
            </a:pPr>
            <a:r>
              <a:rPr lang="en" sz="1800" b="1"/>
              <a:t>Decomposition</a:t>
            </a:r>
          </a:p>
          <a:p>
            <a:pPr lvl="0">
              <a:spcBef>
                <a:spcPts val="0"/>
              </a:spcBef>
              <a:buNone/>
            </a:pPr>
            <a:r>
              <a:rPr lang="en"/>
              <a:t>Breaking down problems into small, manageable steps</a:t>
            </a:r>
          </a:p>
        </p:txBody>
      </p:sp>
      <p:sp>
        <p:nvSpPr>
          <p:cNvPr id="103" name="Shape 103"/>
          <p:cNvSpPr txBox="1">
            <a:spLocks noGrp="1"/>
          </p:cNvSpPr>
          <p:nvPr>
            <p:ph type="body" idx="2"/>
          </p:nvPr>
        </p:nvSpPr>
        <p:spPr>
          <a:xfrm>
            <a:off x="4832400" y="1266175"/>
            <a:ext cx="2322600" cy="1652700"/>
          </a:xfrm>
          <a:prstGeom prst="rect">
            <a:avLst/>
          </a:prstGeom>
        </p:spPr>
        <p:txBody>
          <a:bodyPr lIns="91425" tIns="91425" rIns="91425" bIns="91425" anchor="t" anchorCtr="0">
            <a:noAutofit/>
          </a:bodyPr>
          <a:lstStyle/>
          <a:p>
            <a:pPr lvl="0">
              <a:spcBef>
                <a:spcPts val="0"/>
              </a:spcBef>
              <a:buNone/>
            </a:pPr>
            <a:r>
              <a:rPr lang="en" sz="1800" b="1"/>
              <a:t>Abstraction</a:t>
            </a:r>
          </a:p>
          <a:p>
            <a:pPr lvl="0">
              <a:spcBef>
                <a:spcPts val="0"/>
              </a:spcBef>
              <a:buNone/>
            </a:pPr>
            <a:r>
              <a:rPr lang="en"/>
              <a:t>Simplification of a problem to its basic elements </a:t>
            </a:r>
          </a:p>
        </p:txBody>
      </p:sp>
      <p:sp>
        <p:nvSpPr>
          <p:cNvPr id="104" name="Shape 104"/>
          <p:cNvSpPr txBox="1">
            <a:spLocks noGrp="1"/>
          </p:cNvSpPr>
          <p:nvPr>
            <p:ph type="body" idx="1"/>
          </p:nvPr>
        </p:nvSpPr>
        <p:spPr>
          <a:xfrm>
            <a:off x="311700" y="3032625"/>
            <a:ext cx="2475900" cy="1652700"/>
          </a:xfrm>
          <a:prstGeom prst="rect">
            <a:avLst/>
          </a:prstGeom>
        </p:spPr>
        <p:txBody>
          <a:bodyPr lIns="91425" tIns="91425" rIns="91425" bIns="91425" anchor="t" anchorCtr="0">
            <a:noAutofit/>
          </a:bodyPr>
          <a:lstStyle/>
          <a:p>
            <a:pPr lvl="0" rtl="0">
              <a:spcBef>
                <a:spcPts val="0"/>
              </a:spcBef>
              <a:buNone/>
            </a:pPr>
            <a:r>
              <a:rPr lang="en" sz="1800" b="1"/>
              <a:t>Pattern Recognition</a:t>
            </a:r>
          </a:p>
          <a:p>
            <a:pPr lvl="0" rtl="0">
              <a:spcBef>
                <a:spcPts val="0"/>
              </a:spcBef>
              <a:buNone/>
            </a:pPr>
            <a:r>
              <a:rPr lang="en"/>
              <a:t>Finding the repeated elements in a set of data</a:t>
            </a:r>
          </a:p>
        </p:txBody>
      </p:sp>
      <p:sp>
        <p:nvSpPr>
          <p:cNvPr id="105" name="Shape 105"/>
          <p:cNvSpPr txBox="1">
            <a:spLocks noGrp="1"/>
          </p:cNvSpPr>
          <p:nvPr>
            <p:ph type="body" idx="1"/>
          </p:nvPr>
        </p:nvSpPr>
        <p:spPr>
          <a:xfrm>
            <a:off x="4832400" y="3032625"/>
            <a:ext cx="2538300" cy="1652700"/>
          </a:xfrm>
          <a:prstGeom prst="rect">
            <a:avLst/>
          </a:prstGeom>
        </p:spPr>
        <p:txBody>
          <a:bodyPr lIns="91425" tIns="91425" rIns="91425" bIns="91425" anchor="t" anchorCtr="0">
            <a:noAutofit/>
          </a:bodyPr>
          <a:lstStyle/>
          <a:p>
            <a:pPr lvl="0" rtl="0">
              <a:spcBef>
                <a:spcPts val="0"/>
              </a:spcBef>
              <a:buNone/>
            </a:pPr>
            <a:r>
              <a:rPr lang="en" sz="1800" b="1"/>
              <a:t>Algorithms</a:t>
            </a:r>
          </a:p>
          <a:p>
            <a:pPr lvl="0" rtl="0">
              <a:spcBef>
                <a:spcPts val="0"/>
              </a:spcBef>
              <a:buNone/>
            </a:pPr>
            <a:r>
              <a:rPr lang="en"/>
              <a:t>A series of steps taken to solve a problem</a:t>
            </a:r>
          </a:p>
        </p:txBody>
      </p:sp>
      <p:pic>
        <p:nvPicPr>
          <p:cNvPr id="106" name="Shape 106"/>
          <p:cNvPicPr preferRelativeResize="0"/>
          <p:nvPr/>
        </p:nvPicPr>
        <p:blipFill rotWithShape="1">
          <a:blip r:embed="rId3">
            <a:alphaModFix/>
          </a:blip>
          <a:srcRect l="4035" t="43217" r="47982" b="6692"/>
          <a:stretch/>
        </p:blipFill>
        <p:spPr>
          <a:xfrm>
            <a:off x="2727525" y="1502887"/>
            <a:ext cx="1965036" cy="1452049"/>
          </a:xfrm>
          <a:prstGeom prst="rect">
            <a:avLst/>
          </a:prstGeom>
          <a:noFill/>
          <a:ln>
            <a:noFill/>
          </a:ln>
        </p:spPr>
      </p:pic>
      <p:pic>
        <p:nvPicPr>
          <p:cNvPr id="107" name="Shape 107"/>
          <p:cNvPicPr preferRelativeResize="0"/>
          <p:nvPr/>
        </p:nvPicPr>
        <p:blipFill rotWithShape="1">
          <a:blip r:embed="rId4">
            <a:alphaModFix/>
          </a:blip>
          <a:srcRect r="23424"/>
          <a:stretch/>
        </p:blipFill>
        <p:spPr>
          <a:xfrm>
            <a:off x="2835674" y="3305400"/>
            <a:ext cx="1748725" cy="1522438"/>
          </a:xfrm>
          <a:prstGeom prst="rect">
            <a:avLst/>
          </a:prstGeom>
          <a:noFill/>
          <a:ln>
            <a:noFill/>
          </a:ln>
        </p:spPr>
      </p:pic>
      <p:pic>
        <p:nvPicPr>
          <p:cNvPr id="108" name="Shape 108"/>
          <p:cNvPicPr preferRelativeResize="0"/>
          <p:nvPr/>
        </p:nvPicPr>
        <p:blipFill>
          <a:blip r:embed="rId5">
            <a:alphaModFix/>
          </a:blip>
          <a:stretch>
            <a:fillRect/>
          </a:stretch>
        </p:blipFill>
        <p:spPr>
          <a:xfrm>
            <a:off x="7370825" y="3168087"/>
            <a:ext cx="1317850" cy="1797075"/>
          </a:xfrm>
          <a:prstGeom prst="rect">
            <a:avLst/>
          </a:prstGeom>
          <a:noFill/>
          <a:ln>
            <a:noFill/>
          </a:ln>
        </p:spPr>
      </p:pic>
      <p:pic>
        <p:nvPicPr>
          <p:cNvPr id="109" name="Shape 109"/>
          <p:cNvPicPr preferRelativeResize="0"/>
          <p:nvPr/>
        </p:nvPicPr>
        <p:blipFill>
          <a:blip r:embed="rId6">
            <a:alphaModFix/>
          </a:blip>
          <a:stretch>
            <a:fillRect/>
          </a:stretch>
        </p:blipFill>
        <p:spPr>
          <a:xfrm>
            <a:off x="7155387" y="1669350"/>
            <a:ext cx="1748725" cy="8463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Flash Question! - The Pill Problem</a:t>
            </a:r>
          </a:p>
        </p:txBody>
      </p:sp>
      <p:sp>
        <p:nvSpPr>
          <p:cNvPr id="115" name="Shape 115"/>
          <p:cNvSpPr txBox="1">
            <a:spLocks noGrp="1"/>
          </p:cNvSpPr>
          <p:nvPr>
            <p:ph type="body" idx="1"/>
          </p:nvPr>
        </p:nvSpPr>
        <p:spPr>
          <a:xfrm>
            <a:off x="5131500" y="1530725"/>
            <a:ext cx="3700800" cy="3302700"/>
          </a:xfrm>
          <a:prstGeom prst="rect">
            <a:avLst/>
          </a:prstGeom>
        </p:spPr>
        <p:txBody>
          <a:bodyPr lIns="91425" tIns="91425" rIns="91425" bIns="91425" anchor="t" anchorCtr="0">
            <a:noAutofit/>
          </a:bodyPr>
          <a:lstStyle/>
          <a:p>
            <a:pPr lvl="0">
              <a:spcBef>
                <a:spcPts val="0"/>
              </a:spcBef>
              <a:buNone/>
            </a:pPr>
            <a:r>
              <a:rPr lang="en"/>
              <a:t>You have Pill A in your hand and Pill B in the other hand. The two look exactly alike. You accidentally mix the two up but have to take EXACTLY one of each or else will die. How do you solve this problem? </a:t>
            </a:r>
          </a:p>
        </p:txBody>
      </p:sp>
      <p:pic>
        <p:nvPicPr>
          <p:cNvPr id="116" name="Shape 116"/>
          <p:cNvPicPr preferRelativeResize="0"/>
          <p:nvPr/>
        </p:nvPicPr>
        <p:blipFill>
          <a:blip r:embed="rId3">
            <a:alphaModFix/>
          </a:blip>
          <a:stretch>
            <a:fillRect/>
          </a:stretch>
        </p:blipFill>
        <p:spPr>
          <a:xfrm>
            <a:off x="311700" y="1988500"/>
            <a:ext cx="4535250" cy="1563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Programming Language</a:t>
            </a:r>
          </a:p>
        </p:txBody>
      </p:sp>
      <p:sp>
        <p:nvSpPr>
          <p:cNvPr id="122" name="Shape 122"/>
          <p:cNvSpPr txBox="1">
            <a:spLocks noGrp="1"/>
          </p:cNvSpPr>
          <p:nvPr>
            <p:ph type="body" idx="1"/>
          </p:nvPr>
        </p:nvSpPr>
        <p:spPr>
          <a:xfrm>
            <a:off x="311700" y="1266325"/>
            <a:ext cx="8520600" cy="1281900"/>
          </a:xfrm>
          <a:prstGeom prst="rect">
            <a:avLst/>
          </a:prstGeom>
        </p:spPr>
        <p:txBody>
          <a:bodyPr lIns="91425" tIns="91425" rIns="91425" bIns="91425" anchor="t" anchorCtr="0">
            <a:noAutofit/>
          </a:bodyPr>
          <a:lstStyle/>
          <a:p>
            <a:pPr marL="514350">
              <a:lnSpc>
                <a:spcPct val="100000"/>
              </a:lnSpc>
              <a:spcAft>
                <a:spcPts val="700"/>
              </a:spcAft>
              <a:buFont typeface="Arial" panose="020B0604020202020204" pitchFamily="34" charset="0"/>
              <a:buChar char="•"/>
            </a:pPr>
            <a:r>
              <a:rPr lang="en" dirty="0"/>
              <a:t>“Language” for writing code</a:t>
            </a:r>
          </a:p>
          <a:p>
            <a:pPr marL="971550" lvl="1">
              <a:lnSpc>
                <a:spcPct val="100000"/>
              </a:lnSpc>
              <a:spcAft>
                <a:spcPts val="700"/>
              </a:spcAft>
              <a:buFont typeface="Arial" panose="020B0604020202020204" pitchFamily="34" charset="0"/>
              <a:buChar char="•"/>
            </a:pPr>
            <a:r>
              <a:rPr lang="en" dirty="0"/>
              <a:t>C, C++, Java, SQL, Python </a:t>
            </a:r>
          </a:p>
          <a:p>
            <a:pPr marL="514350">
              <a:lnSpc>
                <a:spcPct val="100000"/>
              </a:lnSpc>
              <a:spcAft>
                <a:spcPts val="700"/>
              </a:spcAft>
              <a:buFont typeface="Arial" panose="020B0604020202020204" pitchFamily="34" charset="0"/>
              <a:buChar char="•"/>
            </a:pPr>
            <a:r>
              <a:rPr lang="en" dirty="0"/>
              <a:t>Each language has different purpose and strengths</a:t>
            </a:r>
          </a:p>
          <a:p>
            <a:pPr marL="514350">
              <a:lnSpc>
                <a:spcPct val="100000"/>
              </a:lnSpc>
              <a:spcAft>
                <a:spcPts val="700"/>
              </a:spcAft>
              <a:buFont typeface="Arial" panose="020B0604020202020204" pitchFamily="34" charset="0"/>
              <a:buChar char="•"/>
            </a:pPr>
            <a:r>
              <a:rPr lang="en" dirty="0"/>
              <a:t>Fundamentally, use similar ideas</a:t>
            </a:r>
          </a:p>
          <a:p>
            <a:pPr lvl="0">
              <a:spcBef>
                <a:spcPts val="0"/>
              </a:spcBef>
              <a:buNone/>
            </a:pPr>
            <a:endParaRPr dirty="0"/>
          </a:p>
          <a:p>
            <a:pPr lvl="0">
              <a:spcBef>
                <a:spcPts val="0"/>
              </a:spcBef>
              <a:buNone/>
            </a:pPr>
            <a:endParaRPr dirty="0"/>
          </a:p>
        </p:txBody>
      </p:sp>
      <p:pic>
        <p:nvPicPr>
          <p:cNvPr id="123" name="Shape 123"/>
          <p:cNvPicPr preferRelativeResize="0"/>
          <p:nvPr/>
        </p:nvPicPr>
        <p:blipFill rotWithShape="1">
          <a:blip r:embed="rId3">
            <a:alphaModFix/>
          </a:blip>
          <a:srcRect b="11213"/>
          <a:stretch/>
        </p:blipFill>
        <p:spPr>
          <a:xfrm>
            <a:off x="5763075" y="2812775"/>
            <a:ext cx="2769183" cy="1835799"/>
          </a:xfrm>
          <a:prstGeom prst="rect">
            <a:avLst/>
          </a:prstGeom>
          <a:noFill/>
          <a:ln>
            <a:noFill/>
          </a:ln>
        </p:spPr>
      </p:pic>
      <p:pic>
        <p:nvPicPr>
          <p:cNvPr id="124" name="Shape 124"/>
          <p:cNvPicPr preferRelativeResize="0"/>
          <p:nvPr/>
        </p:nvPicPr>
        <p:blipFill>
          <a:blip r:embed="rId4">
            <a:alphaModFix/>
          </a:blip>
          <a:stretch>
            <a:fillRect/>
          </a:stretch>
        </p:blipFill>
        <p:spPr>
          <a:xfrm>
            <a:off x="629725" y="2812775"/>
            <a:ext cx="2939475" cy="1763699"/>
          </a:xfrm>
          <a:prstGeom prst="rect">
            <a:avLst/>
          </a:prstGeom>
          <a:noFill/>
          <a:ln>
            <a:noFill/>
          </a:ln>
        </p:spPr>
      </p:pic>
      <p:sp>
        <p:nvSpPr>
          <p:cNvPr id="125" name="Shape 125"/>
          <p:cNvSpPr txBox="1"/>
          <p:nvPr/>
        </p:nvSpPr>
        <p:spPr>
          <a:xfrm>
            <a:off x="4189800" y="3327675"/>
            <a:ext cx="1024800" cy="624900"/>
          </a:xfrm>
          <a:prstGeom prst="rect">
            <a:avLst/>
          </a:prstGeom>
          <a:noFill/>
          <a:ln>
            <a:noFill/>
          </a:ln>
        </p:spPr>
        <p:txBody>
          <a:bodyPr lIns="91425" tIns="91425" rIns="91425" bIns="91425" anchor="t" anchorCtr="0">
            <a:noAutofit/>
          </a:bodyPr>
          <a:lstStyle/>
          <a:p>
            <a:pPr lvl="0" algn="ctr">
              <a:spcBef>
                <a:spcPts val="0"/>
              </a:spcBef>
              <a:buNone/>
            </a:pPr>
            <a:r>
              <a:rPr lang="en" sz="2400" b="1"/>
              <a:t>VS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Python</a:t>
            </a:r>
          </a:p>
        </p:txBody>
      </p:sp>
      <p:sp>
        <p:nvSpPr>
          <p:cNvPr id="131" name="Shape 131"/>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b="1" dirty="0">
                <a:solidFill>
                  <a:srgbClr val="38761D"/>
                </a:solidFill>
              </a:rPr>
              <a:t>Object-Oriented</a:t>
            </a:r>
            <a:r>
              <a:rPr lang="en" dirty="0"/>
              <a:t> Programming</a:t>
            </a:r>
          </a:p>
          <a:p>
            <a:pPr marL="514350" lvl="0" indent="-285750" rtl="0">
              <a:spcBef>
                <a:spcPts val="0"/>
              </a:spcBef>
              <a:buFont typeface="Arial" panose="020B0604020202020204" pitchFamily="34" charset="0"/>
              <a:buChar char="•"/>
            </a:pPr>
            <a:r>
              <a:rPr lang="en" dirty="0"/>
              <a:t>Powerful, yet easy to use</a:t>
            </a:r>
          </a:p>
          <a:p>
            <a:pPr marL="514350" lvl="0" indent="-285750" rtl="0">
              <a:spcBef>
                <a:spcPts val="0"/>
              </a:spcBef>
              <a:buFont typeface="Arial" panose="020B0604020202020204" pitchFamily="34" charset="0"/>
              <a:buChar char="•"/>
            </a:pPr>
            <a:r>
              <a:rPr lang="en" dirty="0"/>
              <a:t>Created by Guido van Rossum (1991)</a:t>
            </a:r>
          </a:p>
          <a:p>
            <a:pPr marL="914400" lvl="1" indent="-342900" rtl="0">
              <a:spcBef>
                <a:spcPts val="0"/>
              </a:spcBef>
              <a:buSzPct val="100000"/>
              <a:buFont typeface="Arial" panose="020B0604020202020204" pitchFamily="34" charset="0"/>
              <a:buChar char="•"/>
            </a:pPr>
            <a:r>
              <a:rPr lang="en" sz="1800" dirty="0"/>
              <a:t>“Short, Unique, and Mysterious”</a:t>
            </a:r>
          </a:p>
          <a:p>
            <a:pPr marL="457200" lvl="0" indent="-342900" rtl="0">
              <a:spcBef>
                <a:spcPts val="0"/>
              </a:spcBef>
              <a:buSzPct val="100000"/>
              <a:buFont typeface="Arial" panose="020B0604020202020204" pitchFamily="34" charset="0"/>
              <a:buChar char="•"/>
            </a:pPr>
            <a:r>
              <a:rPr lang="en" dirty="0"/>
              <a:t>Used in many real-life problems</a:t>
            </a:r>
          </a:p>
          <a:p>
            <a:pPr marL="0" lvl="0" indent="0">
              <a:spcBef>
                <a:spcPts val="0"/>
              </a:spcBef>
              <a:buNone/>
            </a:pPr>
            <a:endParaRPr sz="1800" dirty="0"/>
          </a:p>
        </p:txBody>
      </p:sp>
      <p:pic>
        <p:nvPicPr>
          <p:cNvPr id="132" name="Shape 132"/>
          <p:cNvPicPr preferRelativeResize="0"/>
          <p:nvPr/>
        </p:nvPicPr>
        <p:blipFill>
          <a:blip r:embed="rId3">
            <a:alphaModFix/>
          </a:blip>
          <a:stretch>
            <a:fillRect/>
          </a:stretch>
        </p:blipFill>
        <p:spPr>
          <a:xfrm>
            <a:off x="5246312" y="1356700"/>
            <a:ext cx="3248025" cy="1409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Programming Procedure</a:t>
            </a:r>
          </a:p>
        </p:txBody>
      </p:sp>
      <p:sp>
        <p:nvSpPr>
          <p:cNvPr id="138" name="Shape 138"/>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buAutoNum type="arabicPeriod"/>
            </a:pPr>
            <a:r>
              <a:rPr lang="en"/>
              <a:t>What’s the problem?</a:t>
            </a:r>
          </a:p>
          <a:p>
            <a:pPr marL="457200" lvl="0" indent="-228600" rtl="0">
              <a:spcBef>
                <a:spcPts val="0"/>
              </a:spcBef>
              <a:buAutoNum type="arabicPeriod"/>
            </a:pPr>
            <a:r>
              <a:rPr lang="en"/>
              <a:t>How will we solve the problem?</a:t>
            </a:r>
          </a:p>
          <a:p>
            <a:pPr marL="457200" lvl="0" indent="-228600" rtl="0">
              <a:spcBef>
                <a:spcPts val="0"/>
              </a:spcBef>
              <a:buAutoNum type="arabicPeriod"/>
            </a:pPr>
            <a:r>
              <a:rPr lang="en"/>
              <a:t>How do we implement/write the code for it?</a:t>
            </a:r>
          </a:p>
          <a:p>
            <a:pPr marL="457200" lvl="0" indent="-228600" rtl="0">
              <a:spcBef>
                <a:spcPts val="0"/>
              </a:spcBef>
              <a:buAutoNum type="arabicPeriod"/>
            </a:pPr>
            <a:r>
              <a:rPr lang="en"/>
              <a:t>How do we solve any errors?</a:t>
            </a:r>
          </a:p>
          <a:p>
            <a:pPr lvl="0" rtl="0">
              <a:spcBef>
                <a:spcPts val="0"/>
              </a:spcBef>
              <a:buNone/>
            </a:pPr>
            <a:endParaRPr/>
          </a:p>
          <a:p>
            <a:pPr lvl="0" algn="ctr">
              <a:spcBef>
                <a:spcPts val="0"/>
              </a:spcBef>
              <a:buNone/>
            </a:pPr>
            <a:r>
              <a:rPr lang="en" sz="2400" b="1"/>
              <a:t>Rinse and Repeat!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Examples of real world problems</a:t>
            </a:r>
          </a:p>
        </p:txBody>
      </p:sp>
      <p:sp>
        <p:nvSpPr>
          <p:cNvPr id="144" name="Shape 144"/>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DNA Simulations</a:t>
            </a:r>
          </a:p>
          <a:p>
            <a:pPr marL="514350" lvl="0" indent="-285750" rtl="0">
              <a:spcBef>
                <a:spcPts val="0"/>
              </a:spcBef>
              <a:buFont typeface="Arial" panose="020B0604020202020204" pitchFamily="34" charset="0"/>
              <a:buChar char="•"/>
            </a:pPr>
            <a:r>
              <a:rPr lang="en" dirty="0"/>
              <a:t>NASA computations</a:t>
            </a:r>
          </a:p>
          <a:p>
            <a:pPr marL="514350" lvl="0" indent="-285750" rtl="0">
              <a:spcBef>
                <a:spcPts val="0"/>
              </a:spcBef>
              <a:buFont typeface="Arial" panose="020B0604020202020204" pitchFamily="34" charset="0"/>
              <a:buChar char="•"/>
            </a:pPr>
            <a:r>
              <a:rPr lang="en" dirty="0"/>
              <a:t>Maze</a:t>
            </a:r>
          </a:p>
          <a:p>
            <a:pPr marL="914400" lvl="1" indent="-342900" rtl="0">
              <a:spcBef>
                <a:spcPts val="0"/>
              </a:spcBef>
              <a:buSzPct val="100000"/>
              <a:buFont typeface="Arial" panose="020B0604020202020204" pitchFamily="34" charset="0"/>
              <a:buChar char="•"/>
            </a:pPr>
            <a:r>
              <a:rPr lang="en" sz="1800" dirty="0"/>
              <a:t>Only given two instructions</a:t>
            </a:r>
          </a:p>
          <a:p>
            <a:pPr marL="914400" lvl="1" indent="-342900" rtl="0">
              <a:spcBef>
                <a:spcPts val="0"/>
              </a:spcBef>
              <a:buSzPct val="100000"/>
              <a:buFont typeface="Arial" panose="020B0604020202020204" pitchFamily="34" charset="0"/>
              <a:buChar char="•"/>
            </a:pPr>
            <a:r>
              <a:rPr lang="en" sz="1800" dirty="0"/>
              <a:t>hubo.move()</a:t>
            </a:r>
          </a:p>
          <a:p>
            <a:pPr marL="914400" lvl="1" indent="-342900" rtl="0">
              <a:spcBef>
                <a:spcPts val="0"/>
              </a:spcBef>
              <a:buSzPct val="100000"/>
              <a:buFont typeface="Arial" panose="020B0604020202020204" pitchFamily="34" charset="0"/>
              <a:buChar char="•"/>
            </a:pPr>
            <a:r>
              <a:rPr lang="en" sz="1800" dirty="0"/>
              <a:t>hubo.turn_left()</a:t>
            </a:r>
          </a:p>
        </p:txBody>
      </p:sp>
      <p:pic>
        <p:nvPicPr>
          <p:cNvPr id="145" name="Shape 145"/>
          <p:cNvPicPr preferRelativeResize="0"/>
          <p:nvPr/>
        </p:nvPicPr>
        <p:blipFill>
          <a:blip r:embed="rId3">
            <a:alphaModFix/>
          </a:blip>
          <a:stretch>
            <a:fillRect/>
          </a:stretch>
        </p:blipFill>
        <p:spPr>
          <a:xfrm>
            <a:off x="5169773" y="1289487"/>
            <a:ext cx="3861875" cy="2564524"/>
          </a:xfrm>
          <a:prstGeom prst="rect">
            <a:avLst/>
          </a:prstGeom>
          <a:noFill/>
          <a:ln>
            <a:noFill/>
          </a:ln>
        </p:spPr>
      </p:pic>
      <p:sp>
        <p:nvSpPr>
          <p:cNvPr id="146" name="Shape 146"/>
          <p:cNvSpPr txBox="1"/>
          <p:nvPr/>
        </p:nvSpPr>
        <p:spPr>
          <a:xfrm>
            <a:off x="5155525" y="4009050"/>
            <a:ext cx="3893700" cy="360600"/>
          </a:xfrm>
          <a:prstGeom prst="rect">
            <a:avLst/>
          </a:prstGeom>
          <a:noFill/>
          <a:ln>
            <a:noFill/>
          </a:ln>
        </p:spPr>
        <p:txBody>
          <a:bodyPr lIns="91425" tIns="91425" rIns="91425" bIns="91425" anchor="t" anchorCtr="0">
            <a:noAutofit/>
          </a:bodyPr>
          <a:lstStyle/>
          <a:p>
            <a:pPr lvl="0" algn="ctr">
              <a:spcBef>
                <a:spcPts val="0"/>
              </a:spcBef>
              <a:buNone/>
            </a:pPr>
            <a:r>
              <a:rPr lang="en"/>
              <a:t>Hi, I’m hubo!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The Team</a:t>
            </a:r>
          </a:p>
        </p:txBody>
      </p:sp>
      <p:sp>
        <p:nvSpPr>
          <p:cNvPr id="73" name="Shape 73"/>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rtl="0">
              <a:spcBef>
                <a:spcPts val="0"/>
              </a:spcBef>
              <a:buSzPct val="100000"/>
              <a:buFont typeface="Arial" panose="020B0604020202020204" pitchFamily="34" charset="0"/>
              <a:buChar char="•"/>
            </a:pPr>
            <a:r>
              <a:rPr lang="en" sz="2400" dirty="0"/>
              <a:t>Martin Chong</a:t>
            </a:r>
          </a:p>
          <a:p>
            <a:pPr marL="457200" lvl="0" indent="-381000">
              <a:spcBef>
                <a:spcPts val="0"/>
              </a:spcBef>
              <a:buSzPct val="100000"/>
              <a:buFont typeface="Arial" panose="020B0604020202020204" pitchFamily="34" charset="0"/>
              <a:buChar char="•"/>
            </a:pPr>
            <a:r>
              <a:rPr lang="en" sz="2400" dirty="0"/>
              <a:t>Anders Choi</a:t>
            </a:r>
          </a:p>
          <a:p>
            <a:pPr marL="457200" lvl="0" indent="-381000">
              <a:spcBef>
                <a:spcPts val="0"/>
              </a:spcBef>
              <a:buSzPct val="100000"/>
              <a:buFont typeface="Arial" panose="020B0604020202020204" pitchFamily="34" charset="0"/>
              <a:buChar char="•"/>
            </a:pPr>
            <a:r>
              <a:rPr lang="en" sz="2400" dirty="0"/>
              <a:t>Ted Jin</a:t>
            </a:r>
          </a:p>
          <a:p>
            <a:pPr marL="457200" lvl="0" indent="-381000" rtl="0">
              <a:spcBef>
                <a:spcPts val="0"/>
              </a:spcBef>
              <a:buSzPct val="100000"/>
              <a:buFont typeface="Arial" panose="020B0604020202020204" pitchFamily="34" charset="0"/>
              <a:buChar char="•"/>
            </a:pPr>
            <a:r>
              <a:rPr lang="en" sz="2400" dirty="0"/>
              <a:t>Julie Lee</a:t>
            </a:r>
          </a:p>
          <a:p>
            <a:pPr lvl="0" algn="ctr" rtl="0">
              <a:spcBef>
                <a:spcPts val="0"/>
              </a:spcBef>
              <a:buNone/>
            </a:pPr>
            <a:r>
              <a:rPr lang="en" sz="2400" b="1" dirty="0"/>
              <a:t>Please talk to us! We want to converse with all of you.</a:t>
            </a:r>
          </a:p>
          <a:p>
            <a:pPr lvl="0">
              <a:spcBef>
                <a:spcPts val="0"/>
              </a:spcBef>
              <a:buNone/>
            </a:pP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Attendance &amp; Grading</a:t>
            </a:r>
            <a:endParaRPr lang="ko-KR" altLang="en-US"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altLang="ko-KR" dirty="0"/>
              <a:t>15 Classes Total</a:t>
            </a:r>
          </a:p>
          <a:p>
            <a:pPr marL="285750" indent="-285750">
              <a:buFont typeface="Arial" panose="020B0604020202020204" pitchFamily="34" charset="0"/>
              <a:buChar char="•"/>
            </a:pPr>
            <a:r>
              <a:rPr lang="en-US" altLang="ko-KR" dirty="0"/>
              <a:t>3 Absences = FAIL</a:t>
            </a:r>
          </a:p>
          <a:p>
            <a:pPr marL="285750" indent="-285750">
              <a:buFont typeface="Arial" panose="020B0604020202020204" pitchFamily="34" charset="0"/>
              <a:buChar char="•"/>
            </a:pPr>
            <a:r>
              <a:rPr lang="en-US" altLang="ko-KR" dirty="0"/>
              <a:t>The door closes at 2:10 and re-opens at 2:30 (Late)</a:t>
            </a:r>
          </a:p>
          <a:p>
            <a:pPr marL="285750" indent="-285750">
              <a:buFont typeface="Arial" panose="020B0604020202020204" pitchFamily="34" charset="0"/>
              <a:buChar char="•"/>
            </a:pPr>
            <a:r>
              <a:rPr lang="en-US" altLang="ko-KR" dirty="0"/>
              <a:t>2 Late = 1 Absence</a:t>
            </a:r>
          </a:p>
          <a:p>
            <a:pPr marL="285750" indent="-285750">
              <a:buFont typeface="Arial" panose="020B0604020202020204" pitchFamily="34" charset="0"/>
              <a:buChar char="•"/>
            </a:pPr>
            <a:r>
              <a:rPr lang="en-US" altLang="ko-KR" dirty="0"/>
              <a:t>Sign your name on the sheet</a:t>
            </a:r>
          </a:p>
          <a:p>
            <a:pPr marL="285750" indent="-285750">
              <a:buFont typeface="Arial" panose="020B0604020202020204" pitchFamily="34" charset="0"/>
              <a:buChar char="•"/>
            </a:pPr>
            <a:endParaRPr lang="ko-KR" altLang="en-US" dirty="0"/>
          </a:p>
        </p:txBody>
      </p:sp>
    </p:spTree>
    <p:extLst>
      <p:ext uri="{BB962C8B-B14F-4D97-AF65-F5344CB8AC3E}">
        <p14:creationId xmlns:p14="http://schemas.microsoft.com/office/powerpoint/2010/main" val="46611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Syllabus</a:t>
            </a:r>
          </a:p>
        </p:txBody>
      </p:sp>
      <p:sp>
        <p:nvSpPr>
          <p:cNvPr id="79" name="Shape 79"/>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81000">
              <a:spcBef>
                <a:spcPts val="0"/>
              </a:spcBef>
              <a:buSzPct val="100000"/>
            </a:pPr>
            <a:r>
              <a:rPr lang="en" sz="2400" dirty="0"/>
              <a:t>Week 1 - Basic programming and Python coding</a:t>
            </a:r>
          </a:p>
          <a:p>
            <a:pPr marL="457200" lvl="0" indent="-381000">
              <a:spcBef>
                <a:spcPts val="0"/>
              </a:spcBef>
              <a:buSzPct val="100000"/>
            </a:pPr>
            <a:r>
              <a:rPr lang="en" sz="2400" dirty="0"/>
              <a:t>Week 2 - </a:t>
            </a:r>
            <a:r>
              <a:rPr lang="en" sz="2400" b="1" dirty="0">
                <a:solidFill>
                  <a:srgbClr val="38761D"/>
                </a:solidFill>
              </a:rPr>
              <a:t>HTML/CSS</a:t>
            </a:r>
            <a:r>
              <a:rPr lang="en" sz="2400" dirty="0"/>
              <a:t> and </a:t>
            </a:r>
            <a:r>
              <a:rPr lang="en" sz="2400" b="1" dirty="0">
                <a:solidFill>
                  <a:srgbClr val="38761D"/>
                </a:solidFill>
              </a:rPr>
              <a:t>JSDOM</a:t>
            </a:r>
          </a:p>
          <a:p>
            <a:pPr marL="457200" lvl="0" indent="-381000" rtl="0">
              <a:spcBef>
                <a:spcPts val="0"/>
              </a:spcBef>
              <a:buSzPct val="100000"/>
            </a:pPr>
            <a:r>
              <a:rPr lang="en" sz="2400" dirty="0"/>
              <a:t>Week 3 - Implementation</a:t>
            </a:r>
          </a:p>
          <a:p>
            <a:pPr lvl="0">
              <a:spcBef>
                <a:spcPts val="0"/>
              </a:spcBef>
              <a:buNone/>
            </a:pPr>
            <a:r>
              <a:rPr lang="en" sz="2400" dirty="0"/>
              <a:t>The class will generally consist of roughly </a:t>
            </a:r>
            <a:r>
              <a:rPr lang="en" sz="2400" u="sng" dirty="0"/>
              <a:t>1 hour of lecture</a:t>
            </a:r>
            <a:r>
              <a:rPr lang="en" sz="2400" dirty="0"/>
              <a:t> and </a:t>
            </a:r>
            <a:r>
              <a:rPr lang="en" sz="2400" u="sng" dirty="0"/>
              <a:t>1.5 hours of lab</a:t>
            </a:r>
          </a:p>
          <a:p>
            <a:pPr lvl="0">
              <a:spcBef>
                <a:spcPts val="0"/>
              </a:spcBef>
              <a:buNone/>
            </a:pPr>
            <a:r>
              <a:rPr lang="en" sz="2400" u="sng" dirty="0"/>
              <a:t>Quiz every Friday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225C-FEB0-4981-BA2F-1CC2EFE0141E}"/>
              </a:ext>
            </a:extLst>
          </p:cNvPr>
          <p:cNvSpPr>
            <a:spLocks noGrp="1"/>
          </p:cNvSpPr>
          <p:nvPr>
            <p:ph type="title"/>
          </p:nvPr>
        </p:nvSpPr>
        <p:spPr/>
        <p:txBody>
          <a:bodyPr/>
          <a:lstStyle/>
          <a:p>
            <a:r>
              <a:rPr lang="en-US" dirty="0"/>
              <a:t>Group project</a:t>
            </a:r>
          </a:p>
        </p:txBody>
      </p:sp>
      <p:sp>
        <p:nvSpPr>
          <p:cNvPr id="3" name="Text Placeholder 2">
            <a:extLst>
              <a:ext uri="{FF2B5EF4-FFF2-40B4-BE49-F238E27FC236}">
                <a16:creationId xmlns:a16="http://schemas.microsoft.com/office/drawing/2014/main" id="{E11AB5F1-417D-4901-B405-D248E08E9851}"/>
              </a:ext>
            </a:extLst>
          </p:cNvPr>
          <p:cNvSpPr>
            <a:spLocks noGrp="1"/>
          </p:cNvSpPr>
          <p:nvPr>
            <p:ph type="body" idx="1"/>
          </p:nvPr>
        </p:nvSpPr>
        <p:spPr/>
        <p:txBody>
          <a:bodyPr/>
          <a:lstStyle/>
          <a:p>
            <a:pPr marL="285750" indent="-285750">
              <a:buFont typeface="Arial" panose="020B0604020202020204" pitchFamily="34" charset="0"/>
              <a:buChar char="•"/>
            </a:pPr>
            <a:r>
              <a:rPr lang="en-US" dirty="0"/>
              <a:t>5 people in a team</a:t>
            </a:r>
          </a:p>
          <a:p>
            <a:pPr marL="285750" indent="-285750">
              <a:buFont typeface="Arial" panose="020B0604020202020204" pitchFamily="34" charset="0"/>
              <a:buChar char="•"/>
            </a:pPr>
            <a:r>
              <a:rPr lang="en-US" dirty="0"/>
              <a:t>Requirements:</a:t>
            </a:r>
          </a:p>
          <a:p>
            <a:pPr marL="285750" indent="-285750">
              <a:buFont typeface="Arial" panose="020B0604020202020204" pitchFamily="34" charset="0"/>
              <a:buChar char="•"/>
            </a:pPr>
            <a:r>
              <a:rPr lang="en-US" dirty="0">
                <a:solidFill>
                  <a:schemeClr val="accent4"/>
                </a:solidFill>
              </a:rPr>
              <a:t>General introduction</a:t>
            </a:r>
          </a:p>
          <a:p>
            <a:pPr marL="285750" indent="-285750">
              <a:buFont typeface="Arial" panose="020B0604020202020204" pitchFamily="34" charset="0"/>
              <a:buChar char="•"/>
            </a:pPr>
            <a:r>
              <a:rPr lang="en-US" dirty="0">
                <a:solidFill>
                  <a:schemeClr val="accent4"/>
                </a:solidFill>
              </a:rPr>
              <a:t>Similarities and differences between S. Korea and Ethiopia</a:t>
            </a:r>
          </a:p>
          <a:p>
            <a:pPr marL="285750" indent="-285750">
              <a:buFont typeface="Arial" panose="020B0604020202020204" pitchFamily="34" charset="0"/>
              <a:buChar char="•"/>
            </a:pPr>
            <a:r>
              <a:rPr lang="en-US" dirty="0">
                <a:solidFill>
                  <a:schemeClr val="accent4"/>
                </a:solidFill>
              </a:rPr>
              <a:t>Two features that use JavaScript</a:t>
            </a:r>
          </a:p>
          <a:p>
            <a:pPr marL="285750" indent="-285750">
              <a:buFont typeface="Arial" panose="020B0604020202020204" pitchFamily="34" charset="0"/>
              <a:buChar char="•"/>
            </a:pPr>
            <a:r>
              <a:rPr lang="en-US" dirty="0">
                <a:solidFill>
                  <a:schemeClr val="accent4"/>
                </a:solidFill>
              </a:rPr>
              <a:t>One interesting usable feature</a:t>
            </a:r>
          </a:p>
          <a:p>
            <a:pPr marL="285750" indent="-285750">
              <a:buFont typeface="Arial" panose="020B0604020202020204" pitchFamily="34" charset="0"/>
              <a:buChar char="•"/>
            </a:pPr>
            <a:r>
              <a:rPr lang="en-US" dirty="0"/>
              <a:t>Presented on last day</a:t>
            </a:r>
          </a:p>
        </p:txBody>
      </p:sp>
    </p:spTree>
    <p:extLst>
      <p:ext uri="{BB962C8B-B14F-4D97-AF65-F5344CB8AC3E}">
        <p14:creationId xmlns:p14="http://schemas.microsoft.com/office/powerpoint/2010/main" val="324817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Culture Class</a:t>
            </a:r>
            <a:endParaRPr lang="ko-KR" altLang="en-US"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altLang="ko-KR" dirty="0"/>
              <a:t>There will be a culture class every Tue/Wed</a:t>
            </a:r>
          </a:p>
          <a:p>
            <a:pPr marL="285750" indent="-285750">
              <a:buFont typeface="Arial" panose="020B0604020202020204" pitchFamily="34" charset="0"/>
              <a:buChar char="•"/>
            </a:pPr>
            <a:r>
              <a:rPr lang="en-US" altLang="ko-KR" dirty="0"/>
              <a:t>Tue: Teach/Learn dances from Ethiopia/K-POP</a:t>
            </a:r>
          </a:p>
          <a:p>
            <a:pPr marL="285750" indent="-285750">
              <a:buFont typeface="Arial" panose="020B0604020202020204" pitchFamily="34" charset="0"/>
              <a:buChar char="•"/>
            </a:pPr>
            <a:r>
              <a:rPr lang="en-US" altLang="ko-KR" dirty="0"/>
              <a:t>Wed: Korean Traditional Activities</a:t>
            </a:r>
          </a:p>
          <a:p>
            <a:pPr marL="285750" indent="-285750">
              <a:buFont typeface="Arial" panose="020B0604020202020204" pitchFamily="34" charset="0"/>
              <a:buChar char="•"/>
            </a:pPr>
            <a:r>
              <a:rPr lang="en-US" altLang="ko-KR" dirty="0"/>
              <a:t>First come, first serve</a:t>
            </a:r>
            <a:endParaRPr lang="ko-KR" altLang="en-US" dirty="0"/>
          </a:p>
        </p:txBody>
      </p:sp>
    </p:spTree>
    <p:extLst>
      <p:ext uri="{BB962C8B-B14F-4D97-AF65-F5344CB8AC3E}">
        <p14:creationId xmlns:p14="http://schemas.microsoft.com/office/powerpoint/2010/main" val="283982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Icebreakers!</a:t>
            </a:r>
            <a:endParaRPr lang="ko-KR" altLang="en-US"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altLang="ko-KR" sz="2800" dirty="0"/>
              <a:t>Introduce yourself</a:t>
            </a:r>
          </a:p>
          <a:p>
            <a:pPr marL="285750" indent="-285750">
              <a:buFont typeface="Arial" panose="020B0604020202020204" pitchFamily="34" charset="0"/>
              <a:buChar char="•"/>
            </a:pPr>
            <a:r>
              <a:rPr lang="en-US" altLang="ko-KR" sz="2800" dirty="0"/>
              <a:t>Why are you taking this class?</a:t>
            </a:r>
          </a:p>
          <a:p>
            <a:pPr marL="285750" indent="-285750">
              <a:buFont typeface="Arial" panose="020B0604020202020204" pitchFamily="34" charset="0"/>
              <a:buChar char="•"/>
            </a:pPr>
            <a:r>
              <a:rPr lang="en-US" altLang="ko-KR" sz="2800" dirty="0"/>
              <a:t>What is Web Design?</a:t>
            </a:r>
          </a:p>
          <a:p>
            <a:pPr marL="285750" indent="-285750">
              <a:buFont typeface="Arial" panose="020B0604020202020204" pitchFamily="34" charset="0"/>
              <a:buChar char="•"/>
            </a:pPr>
            <a:endParaRPr lang="en-US" altLang="ko-KR" sz="2800" dirty="0"/>
          </a:p>
        </p:txBody>
      </p:sp>
    </p:spTree>
    <p:extLst>
      <p:ext uri="{BB962C8B-B14F-4D97-AF65-F5344CB8AC3E}">
        <p14:creationId xmlns:p14="http://schemas.microsoft.com/office/powerpoint/2010/main" val="2027785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Computer Programming?</a:t>
            </a:r>
          </a:p>
        </p:txBody>
      </p:sp>
      <p:sp>
        <p:nvSpPr>
          <p:cNvPr id="85" name="Shape 85"/>
          <p:cNvSpPr txBox="1">
            <a:spLocks noGrp="1"/>
          </p:cNvSpPr>
          <p:nvPr>
            <p:ph type="body" idx="1"/>
          </p:nvPr>
        </p:nvSpPr>
        <p:spPr>
          <a:xfrm>
            <a:off x="311700" y="1266325"/>
            <a:ext cx="5823900" cy="16266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The process of creating a set of instructions for the computer to do</a:t>
            </a:r>
          </a:p>
          <a:p>
            <a:pPr marL="514350" lvl="0" indent="-285750" rtl="0">
              <a:spcBef>
                <a:spcPts val="0"/>
              </a:spcBef>
              <a:buFont typeface="Arial" panose="020B0604020202020204" pitchFamily="34" charset="0"/>
              <a:buChar char="•"/>
            </a:pPr>
            <a:r>
              <a:rPr lang="en" dirty="0"/>
              <a:t>Power and Freedom to Create</a:t>
            </a:r>
          </a:p>
          <a:p>
            <a:pPr marL="514350" lvl="0" indent="-285750" rtl="0">
              <a:spcBef>
                <a:spcPts val="0"/>
              </a:spcBef>
              <a:buFont typeface="Arial" panose="020B0604020202020204" pitchFamily="34" charset="0"/>
              <a:buChar char="•"/>
            </a:pPr>
            <a:r>
              <a:rPr lang="en" dirty="0"/>
              <a:t>A creator, not a user</a:t>
            </a:r>
          </a:p>
          <a:p>
            <a:pPr lvl="0">
              <a:spcBef>
                <a:spcPts val="0"/>
              </a:spcBef>
              <a:buNone/>
            </a:pPr>
            <a:endParaRPr i="1" dirty="0"/>
          </a:p>
          <a:p>
            <a:pPr lvl="0">
              <a:spcBef>
                <a:spcPts val="0"/>
              </a:spcBef>
              <a:buNone/>
            </a:pPr>
            <a:endParaRPr i="1" dirty="0"/>
          </a:p>
          <a:p>
            <a:pPr lvl="0">
              <a:spcBef>
                <a:spcPts val="0"/>
              </a:spcBef>
              <a:buNone/>
            </a:pPr>
            <a:endParaRPr i="1" dirty="0"/>
          </a:p>
          <a:p>
            <a:pPr lvl="0" algn="ctr">
              <a:spcBef>
                <a:spcPts val="0"/>
              </a:spcBef>
              <a:buNone/>
            </a:pPr>
            <a:endParaRPr sz="2400" i="1" dirty="0"/>
          </a:p>
        </p:txBody>
      </p:sp>
      <p:pic>
        <p:nvPicPr>
          <p:cNvPr id="86" name="Shape 86"/>
          <p:cNvPicPr preferRelativeResize="0"/>
          <p:nvPr/>
        </p:nvPicPr>
        <p:blipFill>
          <a:blip r:embed="rId3">
            <a:alphaModFix/>
          </a:blip>
          <a:stretch>
            <a:fillRect/>
          </a:stretch>
        </p:blipFill>
        <p:spPr>
          <a:xfrm>
            <a:off x="6343224" y="1098050"/>
            <a:ext cx="2273349" cy="1702850"/>
          </a:xfrm>
          <a:prstGeom prst="rect">
            <a:avLst/>
          </a:prstGeom>
          <a:noFill/>
          <a:ln>
            <a:noFill/>
          </a:ln>
        </p:spPr>
      </p:pic>
      <p:sp>
        <p:nvSpPr>
          <p:cNvPr id="87" name="Shape 87"/>
          <p:cNvSpPr txBox="1"/>
          <p:nvPr/>
        </p:nvSpPr>
        <p:spPr>
          <a:xfrm>
            <a:off x="368400" y="3452025"/>
            <a:ext cx="8407200" cy="707400"/>
          </a:xfrm>
          <a:prstGeom prst="rect">
            <a:avLst/>
          </a:prstGeom>
          <a:noFill/>
          <a:ln>
            <a:noFill/>
          </a:ln>
        </p:spPr>
        <p:txBody>
          <a:bodyPr lIns="91425" tIns="91425" rIns="91425" bIns="91425" anchor="t" anchorCtr="0">
            <a:noAutofit/>
          </a:bodyPr>
          <a:lstStyle/>
          <a:p>
            <a:pPr lvl="0" algn="ctr" rtl="0">
              <a:lnSpc>
                <a:spcPct val="115000"/>
              </a:lnSpc>
              <a:spcBef>
                <a:spcPts val="0"/>
              </a:spcBef>
              <a:spcAft>
                <a:spcPts val="1600"/>
              </a:spcAft>
              <a:buNone/>
            </a:pPr>
            <a:r>
              <a:rPr lang="en" sz="2400" i="1">
                <a:solidFill>
                  <a:schemeClr val="dk2"/>
                </a:solidFill>
                <a:latin typeface="Open Sans"/>
                <a:ea typeface="Open Sans"/>
                <a:cs typeface="Open Sans"/>
                <a:sym typeface="Open Sans"/>
              </a:rPr>
              <a:t>“A computer will do </a:t>
            </a:r>
            <a:r>
              <a:rPr lang="en" sz="2400" b="1" i="1">
                <a:solidFill>
                  <a:schemeClr val="dk2"/>
                </a:solidFill>
                <a:latin typeface="Open Sans"/>
                <a:ea typeface="Open Sans"/>
                <a:cs typeface="Open Sans"/>
                <a:sym typeface="Open Sans"/>
              </a:rPr>
              <a:t>exactly</a:t>
            </a:r>
            <a:r>
              <a:rPr lang="en" sz="2400" i="1">
                <a:solidFill>
                  <a:schemeClr val="dk2"/>
                </a:solidFill>
                <a:latin typeface="Open Sans"/>
                <a:ea typeface="Open Sans"/>
                <a:cs typeface="Open Sans"/>
                <a:sym typeface="Open Sans"/>
              </a:rPr>
              <a:t> what it is </a:t>
            </a:r>
            <a:r>
              <a:rPr lang="en" sz="2400" b="1" i="1">
                <a:solidFill>
                  <a:schemeClr val="dk2"/>
                </a:solidFill>
                <a:latin typeface="Open Sans"/>
                <a:ea typeface="Open Sans"/>
                <a:cs typeface="Open Sans"/>
                <a:sym typeface="Open Sans"/>
              </a:rPr>
              <a:t>told</a:t>
            </a:r>
            <a:r>
              <a:rPr lang="en" sz="2400" i="1">
                <a:solidFill>
                  <a:schemeClr val="dk2"/>
                </a:solidFill>
                <a:latin typeface="Open Sans"/>
                <a:ea typeface="Open Sans"/>
                <a:cs typeface="Open Sans"/>
                <a:sym typeface="Open Sans"/>
              </a:rPr>
              <a:t> to do”</a:t>
            </a:r>
          </a:p>
          <a:p>
            <a:pPr lvl="0" algn="ctr" rtl="0">
              <a:lnSpc>
                <a:spcPct val="115000"/>
              </a:lnSpc>
              <a:spcBef>
                <a:spcPts val="0"/>
              </a:spcBef>
              <a:spcAft>
                <a:spcPts val="1600"/>
              </a:spcAft>
              <a:buNone/>
            </a:pPr>
            <a:r>
              <a:rPr lang="en" sz="2400" i="1">
                <a:solidFill>
                  <a:schemeClr val="dk2"/>
                </a:solidFill>
                <a:latin typeface="Open Sans"/>
                <a:ea typeface="Open Sans"/>
                <a:cs typeface="Open Sans"/>
                <a:sym typeface="Open Sans"/>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A program</a:t>
            </a:r>
          </a:p>
        </p:txBody>
      </p:sp>
      <p:sp>
        <p:nvSpPr>
          <p:cNvPr id="93" name="Shape 93"/>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A sequence of instructions</a:t>
            </a:r>
          </a:p>
          <a:p>
            <a:pPr marL="228600" lvl="0">
              <a:spcBef>
                <a:spcPts val="0"/>
              </a:spcBef>
            </a:pPr>
            <a:r>
              <a:rPr lang="en" dirty="0"/>
              <a:t>Ex) Please describe how to bake a cake</a:t>
            </a:r>
          </a:p>
        </p:txBody>
      </p:sp>
      <p:pic>
        <p:nvPicPr>
          <p:cNvPr id="94" name="Shape 94"/>
          <p:cNvPicPr preferRelativeResize="0"/>
          <p:nvPr/>
        </p:nvPicPr>
        <p:blipFill>
          <a:blip r:embed="rId3">
            <a:alphaModFix/>
          </a:blip>
          <a:stretch>
            <a:fillRect/>
          </a:stretch>
        </p:blipFill>
        <p:spPr>
          <a:xfrm>
            <a:off x="1713212" y="2312450"/>
            <a:ext cx="2047025" cy="2564725"/>
          </a:xfrm>
          <a:prstGeom prst="rect">
            <a:avLst/>
          </a:prstGeom>
          <a:noFill/>
          <a:ln>
            <a:noFill/>
          </a:ln>
        </p:spPr>
      </p:pic>
      <p:cxnSp>
        <p:nvCxnSpPr>
          <p:cNvPr id="95" name="Shape 95"/>
          <p:cNvCxnSpPr/>
          <p:nvPr/>
        </p:nvCxnSpPr>
        <p:spPr>
          <a:xfrm>
            <a:off x="4151400" y="3497687"/>
            <a:ext cx="841200" cy="0"/>
          </a:xfrm>
          <a:prstGeom prst="straightConnector1">
            <a:avLst/>
          </a:prstGeom>
          <a:noFill/>
          <a:ln w="38100" cap="flat" cmpd="sng">
            <a:solidFill>
              <a:schemeClr val="dk2"/>
            </a:solidFill>
            <a:prstDash val="solid"/>
            <a:round/>
            <a:headEnd type="none" w="lg" len="lg"/>
            <a:tailEnd type="triangle" w="lg" len="lg"/>
          </a:ln>
        </p:spPr>
      </p:cxnSp>
      <p:pic>
        <p:nvPicPr>
          <p:cNvPr id="96" name="Shape 96"/>
          <p:cNvPicPr preferRelativeResize="0"/>
          <p:nvPr/>
        </p:nvPicPr>
        <p:blipFill>
          <a:blip r:embed="rId4">
            <a:alphaModFix/>
          </a:blip>
          <a:stretch>
            <a:fillRect/>
          </a:stretch>
        </p:blipFill>
        <p:spPr>
          <a:xfrm>
            <a:off x="5457956" y="2312450"/>
            <a:ext cx="1815256" cy="2564725"/>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461</Words>
  <Application>Microsoft Office PowerPoint</Application>
  <PresentationFormat>On-screen Show (16:9)</PresentationFormat>
  <Paragraphs>89</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Open Sans</vt:lpstr>
      <vt:lpstr>Arial</vt:lpstr>
      <vt:lpstr>PT Sans Narrow</vt:lpstr>
      <vt:lpstr>tropic</vt:lpstr>
      <vt:lpstr>   Introduction to Programming</vt:lpstr>
      <vt:lpstr>The Team</vt:lpstr>
      <vt:lpstr>Attendance &amp; Grading</vt:lpstr>
      <vt:lpstr>Syllabus</vt:lpstr>
      <vt:lpstr>Group project</vt:lpstr>
      <vt:lpstr>Culture Class</vt:lpstr>
      <vt:lpstr>Icebreakers!</vt:lpstr>
      <vt:lpstr>Computer Programming?</vt:lpstr>
      <vt:lpstr>A program</vt:lpstr>
      <vt:lpstr>Computational Thinking</vt:lpstr>
      <vt:lpstr>Flash Question! - The Pill Problem</vt:lpstr>
      <vt:lpstr>Programming Language</vt:lpstr>
      <vt:lpstr>Python</vt:lpstr>
      <vt:lpstr>Programming Procedure</vt:lpstr>
      <vt:lpstr>Examples of real world 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dc:title>
  <dc:creator>Future Designers</dc:creator>
  <cp:lastModifiedBy>Future Designers</cp:lastModifiedBy>
  <cp:revision>6</cp:revision>
  <dcterms:modified xsi:type="dcterms:W3CDTF">2017-07-10T11:30:32Z</dcterms:modified>
</cp:coreProperties>
</file>